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Muli" panose="020B0604020202020204" charset="0"/>
      <p:regular r:id="rId18"/>
    </p:embeddedFont>
    <p:embeddedFont>
      <p:font typeface="Telegraf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8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sv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sv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sv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4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1.svg"/><Relationship Id="rId10" Type="http://schemas.openxmlformats.org/officeDocument/2006/relationships/image" Target="../media/image52.png"/><Relationship Id="rId4" Type="http://schemas.openxmlformats.org/officeDocument/2006/relationships/image" Target="../media/image40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72400" y="-3649905"/>
            <a:ext cx="11592112" cy="11939442"/>
          </a:xfrm>
          <a:custGeom>
            <a:avLst/>
            <a:gdLst/>
            <a:ahLst/>
            <a:cxnLst/>
            <a:rect l="l" t="t" r="r" b="b"/>
            <a:pathLst>
              <a:path w="11592112" h="11939442">
                <a:moveTo>
                  <a:pt x="0" y="0"/>
                </a:moveTo>
                <a:lnTo>
                  <a:pt x="11592112" y="0"/>
                </a:lnTo>
                <a:lnTo>
                  <a:pt x="11592112" y="11939442"/>
                </a:lnTo>
                <a:lnTo>
                  <a:pt x="0" y="11939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4434973" y="3590925"/>
            <a:ext cx="9418054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121212"/>
                </a:solidFill>
                <a:latin typeface="Telegraf Bold"/>
                <a:ea typeface="Telegraf Bold"/>
                <a:cs typeface="Telegraf Bold"/>
                <a:sym typeface="Telegraf Bold"/>
              </a:rPr>
              <a:t>Microidentidades Bato a través del tembetá. Revisión bibliográfica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30083" y="8241912"/>
            <a:ext cx="9220200" cy="118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>
                <a:solidFill>
                  <a:srgbClr val="121212"/>
                </a:solidFill>
                <a:latin typeface="Muli"/>
                <a:ea typeface="Muli"/>
                <a:cs typeface="Muli"/>
                <a:sym typeface="Muli"/>
              </a:rPr>
              <a:t>Millaray Zamorano</a:t>
            </a:r>
          </a:p>
          <a:p>
            <a:pPr algn="r">
              <a:lnSpc>
                <a:spcPts val="3219"/>
              </a:lnSpc>
            </a:pPr>
            <a:r>
              <a:rPr lang="en-US" sz="2299">
                <a:solidFill>
                  <a:srgbClr val="121212"/>
                </a:solidFill>
                <a:latin typeface="Muli"/>
                <a:ea typeface="Muli"/>
                <a:cs typeface="Muli"/>
                <a:sym typeface="Muli"/>
              </a:rPr>
              <a:t>Trucos del Oficio</a:t>
            </a:r>
          </a:p>
          <a:p>
            <a:pPr algn="r">
              <a:lnSpc>
                <a:spcPts val="3219"/>
              </a:lnSpc>
            </a:pPr>
            <a:r>
              <a:rPr lang="en-US" sz="2299">
                <a:solidFill>
                  <a:srgbClr val="121212"/>
                </a:solidFill>
                <a:latin typeface="Muli"/>
                <a:ea typeface="Muli"/>
                <a:cs typeface="Muli"/>
                <a:sym typeface="Muli"/>
              </a:rPr>
              <a:t>15 de Mayo, 2025</a:t>
            </a:r>
          </a:p>
        </p:txBody>
      </p:sp>
      <p:sp>
        <p:nvSpPr>
          <p:cNvPr id="5" name="Freeform 5"/>
          <p:cNvSpPr/>
          <p:nvPr/>
        </p:nvSpPr>
        <p:spPr>
          <a:xfrm>
            <a:off x="-1390461" y="8777605"/>
            <a:ext cx="8416234" cy="8668405"/>
          </a:xfrm>
          <a:custGeom>
            <a:avLst/>
            <a:gdLst/>
            <a:ahLst/>
            <a:cxnLst/>
            <a:rect l="l" t="t" r="r" b="b"/>
            <a:pathLst>
              <a:path w="8416234" h="8668405">
                <a:moveTo>
                  <a:pt x="0" y="0"/>
                </a:moveTo>
                <a:lnTo>
                  <a:pt x="8416234" y="0"/>
                </a:lnTo>
                <a:lnTo>
                  <a:pt x="8416234" y="8668405"/>
                </a:lnTo>
                <a:lnTo>
                  <a:pt x="0" y="8668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481" b="-1629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512149" y="0"/>
            <a:ext cx="8958560" cy="7018020"/>
            <a:chOff x="0" y="0"/>
            <a:chExt cx="11944747" cy="93573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44747" cy="3204664"/>
            </a:xfrm>
            <a:custGeom>
              <a:avLst/>
              <a:gdLst/>
              <a:ahLst/>
              <a:cxnLst/>
              <a:rect l="l" t="t" r="r" b="b"/>
              <a:pathLst>
                <a:path w="11944747" h="3204664">
                  <a:moveTo>
                    <a:pt x="0" y="0"/>
                  </a:moveTo>
                  <a:lnTo>
                    <a:pt x="11944747" y="0"/>
                  </a:lnTo>
                  <a:lnTo>
                    <a:pt x="11944747" y="3204664"/>
                  </a:lnTo>
                  <a:lnTo>
                    <a:pt x="0" y="3204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7105" b="-54816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3204664"/>
              <a:ext cx="11944747" cy="3180289"/>
            </a:xfrm>
            <a:custGeom>
              <a:avLst/>
              <a:gdLst/>
              <a:ahLst/>
              <a:cxnLst/>
              <a:rect l="l" t="t" r="r" b="b"/>
              <a:pathLst>
                <a:path w="11944747" h="3180289">
                  <a:moveTo>
                    <a:pt x="0" y="0"/>
                  </a:moveTo>
                  <a:lnTo>
                    <a:pt x="11944747" y="0"/>
                  </a:lnTo>
                  <a:lnTo>
                    <a:pt x="11944747" y="3180289"/>
                  </a:lnTo>
                  <a:lnTo>
                    <a:pt x="0" y="3180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6251726"/>
              <a:ext cx="11944747" cy="3105634"/>
            </a:xfrm>
            <a:custGeom>
              <a:avLst/>
              <a:gdLst/>
              <a:ahLst/>
              <a:cxnLst/>
              <a:rect l="l" t="t" r="r" b="b"/>
              <a:pathLst>
                <a:path w="11944747" h="3105634">
                  <a:moveTo>
                    <a:pt x="0" y="0"/>
                  </a:moveTo>
                  <a:lnTo>
                    <a:pt x="11944747" y="0"/>
                  </a:lnTo>
                  <a:lnTo>
                    <a:pt x="11944747" y="3105634"/>
                  </a:lnTo>
                  <a:lnTo>
                    <a:pt x="0" y="3105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2149" y="6973551"/>
            <a:ext cx="8958560" cy="3202685"/>
            <a:chOff x="0" y="0"/>
            <a:chExt cx="11944747" cy="42702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44747" cy="3284805"/>
            </a:xfrm>
            <a:custGeom>
              <a:avLst/>
              <a:gdLst/>
              <a:ahLst/>
              <a:cxnLst/>
              <a:rect l="l" t="t" r="r" b="b"/>
              <a:pathLst>
                <a:path w="11944747" h="3284805">
                  <a:moveTo>
                    <a:pt x="0" y="0"/>
                  </a:moveTo>
                  <a:lnTo>
                    <a:pt x="11944747" y="0"/>
                  </a:lnTo>
                  <a:lnTo>
                    <a:pt x="11944747" y="3284805"/>
                  </a:lnTo>
                  <a:lnTo>
                    <a:pt x="0" y="3284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3284805"/>
              <a:ext cx="11944747" cy="985442"/>
            </a:xfrm>
            <a:custGeom>
              <a:avLst/>
              <a:gdLst/>
              <a:ahLst/>
              <a:cxnLst/>
              <a:rect l="l" t="t" r="r" b="b"/>
              <a:pathLst>
                <a:path w="11944747" h="985442">
                  <a:moveTo>
                    <a:pt x="0" y="0"/>
                  </a:moveTo>
                  <a:lnTo>
                    <a:pt x="11944747" y="0"/>
                  </a:lnTo>
                  <a:lnTo>
                    <a:pt x="11944747" y="985442"/>
                  </a:lnTo>
                  <a:lnTo>
                    <a:pt x="0" y="985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40302" y="1899594"/>
            <a:ext cx="6818998" cy="6468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3"/>
              </a:lnSpc>
              <a:spcBef>
                <a:spcPct val="0"/>
              </a:spcBef>
            </a:pPr>
            <a:r>
              <a:rPr lang="en-US" sz="2160" b="1">
                <a:solidFill>
                  <a:srgbClr val="F1F1F1"/>
                </a:solidFill>
                <a:latin typeface="Telegraf Bold"/>
                <a:ea typeface="Telegraf Bold"/>
                <a:cs typeface="Telegraf Bold"/>
                <a:sym typeface="Telegraf Bold"/>
              </a:rPr>
              <a:t>## INSTRUCCIÓN </a:t>
            </a:r>
          </a:p>
          <a:p>
            <a:pPr algn="l">
              <a:lnSpc>
                <a:spcPts val="2593"/>
              </a:lnSpc>
              <a:spcBef>
                <a:spcPct val="0"/>
              </a:spcBef>
            </a:pPr>
            <a:r>
              <a:rPr lang="en-US" sz="2160" b="1">
                <a:solidFill>
                  <a:srgbClr val="F1F1F1"/>
                </a:solidFill>
                <a:latin typeface="Telegraf Bold"/>
                <a:ea typeface="Telegraf Bold"/>
                <a:cs typeface="Telegraf Bold"/>
                <a:sym typeface="Telegraf Bold"/>
              </a:rPr>
              <a:t>Genera una tabla comparativa detallada en formato Excel sobre las principales teorías que abordan el cuerpo, la identidad y los adornos corporales. Para cada teoría, incluye los siguientes elementos: </a:t>
            </a:r>
          </a:p>
          <a:p>
            <a:pPr algn="l">
              <a:lnSpc>
                <a:spcPts val="2593"/>
              </a:lnSpc>
              <a:spcBef>
                <a:spcPct val="0"/>
              </a:spcBef>
            </a:pPr>
            <a:r>
              <a:rPr lang="en-US" sz="2160" b="1">
                <a:solidFill>
                  <a:srgbClr val="F1F1F1"/>
                </a:solidFill>
                <a:latin typeface="Telegraf Bold"/>
                <a:ea typeface="Telegraf Bold"/>
                <a:cs typeface="Telegraf Bold"/>
                <a:sym typeface="Telegraf Bold"/>
              </a:rPr>
              <a:t>### OUTPUT</a:t>
            </a:r>
          </a:p>
          <a:p>
            <a:pPr algn="l">
              <a:lnSpc>
                <a:spcPts val="2593"/>
              </a:lnSpc>
              <a:spcBef>
                <a:spcPct val="0"/>
              </a:spcBef>
            </a:pPr>
            <a:r>
              <a:rPr lang="en-US" sz="2160" b="1">
                <a:solidFill>
                  <a:srgbClr val="F1F1F1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Convierte la tabla en formato Excel </a:t>
            </a:r>
          </a:p>
          <a:p>
            <a:pPr algn="l">
              <a:lnSpc>
                <a:spcPts val="2593"/>
              </a:lnSpc>
              <a:spcBef>
                <a:spcPct val="0"/>
              </a:spcBef>
            </a:pPr>
            <a:r>
              <a:rPr lang="en-US" sz="2160" b="1">
                <a:solidFill>
                  <a:srgbClr val="F1F1F1"/>
                </a:solidFill>
                <a:latin typeface="Telegraf Bold"/>
                <a:ea typeface="Telegraf Bold"/>
                <a:cs typeface="Telegraf Bold"/>
                <a:sym typeface="Telegraf Bold"/>
              </a:rPr>
              <a:t>- considera todas las columnas de la tabla original (Nombre de la teoria y autor, conceptos principales, enfasis teoricos, similitudes con otras teorias, diferencias/aportes distintivos, Keywords esenciales) </a:t>
            </a:r>
          </a:p>
          <a:p>
            <a:pPr algn="l">
              <a:lnSpc>
                <a:spcPts val="2593"/>
              </a:lnSpc>
              <a:spcBef>
                <a:spcPct val="0"/>
              </a:spcBef>
            </a:pPr>
            <a:r>
              <a:rPr lang="en-US" sz="2160" b="1">
                <a:solidFill>
                  <a:srgbClr val="F1F1F1"/>
                </a:solidFill>
                <a:latin typeface="Telegraf Bold"/>
                <a:ea typeface="Telegraf Bold"/>
                <a:cs typeface="Telegraf Bold"/>
                <a:sym typeface="Telegraf Bold"/>
              </a:rPr>
              <a:t>- Incluye todas las teorias mencionadas (son 12 en total) </a:t>
            </a:r>
          </a:p>
          <a:p>
            <a:pPr algn="l">
              <a:lnSpc>
                <a:spcPts val="2593"/>
              </a:lnSpc>
              <a:spcBef>
                <a:spcPct val="0"/>
              </a:spcBef>
            </a:pPr>
            <a:r>
              <a:rPr lang="en-US" sz="2160" b="1">
                <a:solidFill>
                  <a:srgbClr val="F1F1F1"/>
                </a:solidFill>
                <a:latin typeface="Telegraf Bold"/>
                <a:ea typeface="Telegraf Bold"/>
                <a:cs typeface="Telegraf Bold"/>
                <a:sym typeface="Telegraf Bold"/>
              </a:rPr>
              <a:t>### INPUT: </a:t>
            </a:r>
          </a:p>
          <a:p>
            <a:pPr algn="l">
              <a:lnSpc>
                <a:spcPts val="2593"/>
              </a:lnSpc>
              <a:spcBef>
                <a:spcPct val="0"/>
              </a:spcBef>
            </a:pPr>
            <a:r>
              <a:rPr lang="en-US" sz="2160" b="1">
                <a:solidFill>
                  <a:srgbClr val="F1F1F1"/>
                </a:solidFill>
                <a:latin typeface="Telegraf Bold"/>
                <a:ea typeface="Telegraf Bold"/>
                <a:cs typeface="Telegraf Bold"/>
                <a:sym typeface="Telegraf Bold"/>
              </a:rPr>
              <a:t>Revisión bibliográfica para una tesis sobre microestilos y microidentidades a través el adorno corporal tembetá en Chile central de la cultura Bato, del Periodo Alfarero Temprano.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72400" y="-3649905"/>
            <a:ext cx="11592112" cy="11939442"/>
          </a:xfrm>
          <a:custGeom>
            <a:avLst/>
            <a:gdLst/>
            <a:ahLst/>
            <a:cxnLst/>
            <a:rect l="l" t="t" r="r" b="b"/>
            <a:pathLst>
              <a:path w="11592112" h="11939442">
                <a:moveTo>
                  <a:pt x="0" y="0"/>
                </a:moveTo>
                <a:lnTo>
                  <a:pt x="11592112" y="0"/>
                </a:lnTo>
                <a:lnTo>
                  <a:pt x="11592112" y="11939442"/>
                </a:lnTo>
                <a:lnTo>
                  <a:pt x="0" y="11939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390461" y="8777605"/>
            <a:ext cx="8416234" cy="8668405"/>
          </a:xfrm>
          <a:custGeom>
            <a:avLst/>
            <a:gdLst/>
            <a:ahLst/>
            <a:cxnLst/>
            <a:rect l="l" t="t" r="r" b="b"/>
            <a:pathLst>
              <a:path w="8416234" h="8668405">
                <a:moveTo>
                  <a:pt x="0" y="0"/>
                </a:moveTo>
                <a:lnTo>
                  <a:pt x="8416234" y="0"/>
                </a:lnTo>
                <a:lnTo>
                  <a:pt x="8416234" y="8668405"/>
                </a:lnTo>
                <a:lnTo>
                  <a:pt x="0" y="8668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542716" y="6462779"/>
            <a:ext cx="17230018" cy="2550484"/>
          </a:xfrm>
          <a:custGeom>
            <a:avLst/>
            <a:gdLst/>
            <a:ahLst/>
            <a:cxnLst/>
            <a:rect l="l" t="t" r="r" b="b"/>
            <a:pathLst>
              <a:path w="17230018" h="2550484">
                <a:moveTo>
                  <a:pt x="0" y="0"/>
                </a:moveTo>
                <a:lnTo>
                  <a:pt x="17230018" y="0"/>
                </a:lnTo>
                <a:lnTo>
                  <a:pt x="17230018" y="2550484"/>
                </a:lnTo>
                <a:lnTo>
                  <a:pt x="0" y="2550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" r="-17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542716" y="1018800"/>
            <a:ext cx="17230934" cy="5443979"/>
          </a:xfrm>
          <a:custGeom>
            <a:avLst/>
            <a:gdLst/>
            <a:ahLst/>
            <a:cxnLst/>
            <a:rect l="l" t="t" r="r" b="b"/>
            <a:pathLst>
              <a:path w="17230934" h="5443979">
                <a:moveTo>
                  <a:pt x="0" y="0"/>
                </a:moveTo>
                <a:lnTo>
                  <a:pt x="17230934" y="0"/>
                </a:lnTo>
                <a:lnTo>
                  <a:pt x="17230934" y="5443979"/>
                </a:lnTo>
                <a:lnTo>
                  <a:pt x="0" y="54439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4" b="-8980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518480" y="-3467480"/>
            <a:ext cx="8558951" cy="9284858"/>
          </a:xfrm>
          <a:custGeom>
            <a:avLst/>
            <a:gdLst/>
            <a:ahLst/>
            <a:cxnLst/>
            <a:rect l="l" t="t" r="r" b="b"/>
            <a:pathLst>
              <a:path w="8558951" h="9284858">
                <a:moveTo>
                  <a:pt x="0" y="0"/>
                </a:moveTo>
                <a:lnTo>
                  <a:pt x="8558951" y="0"/>
                </a:lnTo>
                <a:lnTo>
                  <a:pt x="8558951" y="9284858"/>
                </a:lnTo>
                <a:lnTo>
                  <a:pt x="0" y="928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400000">
            <a:off x="-2317912" y="5644571"/>
            <a:ext cx="8558951" cy="9284858"/>
          </a:xfrm>
          <a:custGeom>
            <a:avLst/>
            <a:gdLst/>
            <a:ahLst/>
            <a:cxnLst/>
            <a:rect l="l" t="t" r="r" b="b"/>
            <a:pathLst>
              <a:path w="8558951" h="9284858">
                <a:moveTo>
                  <a:pt x="0" y="0"/>
                </a:moveTo>
                <a:lnTo>
                  <a:pt x="8558950" y="0"/>
                </a:lnTo>
                <a:lnTo>
                  <a:pt x="8558950" y="9284858"/>
                </a:lnTo>
                <a:lnTo>
                  <a:pt x="0" y="928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95758" y="599589"/>
            <a:ext cx="7757723" cy="4363719"/>
          </a:xfrm>
          <a:custGeom>
            <a:avLst/>
            <a:gdLst/>
            <a:ahLst/>
            <a:cxnLst/>
            <a:rect l="l" t="t" r="r" b="b"/>
            <a:pathLst>
              <a:path w="7757723" h="4363719">
                <a:moveTo>
                  <a:pt x="0" y="0"/>
                </a:moveTo>
                <a:lnTo>
                  <a:pt x="7757723" y="0"/>
                </a:lnTo>
                <a:lnTo>
                  <a:pt x="7757723" y="4363719"/>
                </a:lnTo>
                <a:lnTo>
                  <a:pt x="0" y="4363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795758" y="5359174"/>
            <a:ext cx="7757723" cy="4392811"/>
          </a:xfrm>
          <a:custGeom>
            <a:avLst/>
            <a:gdLst/>
            <a:ahLst/>
            <a:cxnLst/>
            <a:rect l="l" t="t" r="r" b="b"/>
            <a:pathLst>
              <a:path w="7757723" h="4392811">
                <a:moveTo>
                  <a:pt x="0" y="0"/>
                </a:moveTo>
                <a:lnTo>
                  <a:pt x="7757723" y="0"/>
                </a:lnTo>
                <a:lnTo>
                  <a:pt x="7757723" y="4392811"/>
                </a:lnTo>
                <a:lnTo>
                  <a:pt x="0" y="4392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578308" y="599589"/>
            <a:ext cx="8051222" cy="4164459"/>
          </a:xfrm>
          <a:custGeom>
            <a:avLst/>
            <a:gdLst/>
            <a:ahLst/>
            <a:cxnLst/>
            <a:rect l="l" t="t" r="r" b="b"/>
            <a:pathLst>
              <a:path w="8051222" h="4164459">
                <a:moveTo>
                  <a:pt x="0" y="0"/>
                </a:moveTo>
                <a:lnTo>
                  <a:pt x="8051223" y="0"/>
                </a:lnTo>
                <a:lnTo>
                  <a:pt x="8051223" y="4164459"/>
                </a:lnTo>
                <a:lnTo>
                  <a:pt x="0" y="4164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324" t="-14549" r="-859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578308" y="5334000"/>
            <a:ext cx="8051222" cy="4297340"/>
          </a:xfrm>
          <a:custGeom>
            <a:avLst/>
            <a:gdLst/>
            <a:ahLst/>
            <a:cxnLst/>
            <a:rect l="l" t="t" r="r" b="b"/>
            <a:pathLst>
              <a:path w="8051222" h="4297340">
                <a:moveTo>
                  <a:pt x="0" y="0"/>
                </a:moveTo>
                <a:lnTo>
                  <a:pt x="8051223" y="0"/>
                </a:lnTo>
                <a:lnTo>
                  <a:pt x="8051223" y="4297340"/>
                </a:lnTo>
                <a:lnTo>
                  <a:pt x="0" y="429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823544" y="8860639"/>
            <a:ext cx="1174453" cy="1174453"/>
          </a:xfrm>
          <a:custGeom>
            <a:avLst/>
            <a:gdLst/>
            <a:ahLst/>
            <a:cxnLst/>
            <a:rect l="l" t="t" r="r" b="b"/>
            <a:pathLst>
              <a:path w="1174453" h="1174453">
                <a:moveTo>
                  <a:pt x="0" y="0"/>
                </a:moveTo>
                <a:lnTo>
                  <a:pt x="1174453" y="0"/>
                </a:lnTo>
                <a:lnTo>
                  <a:pt x="1174453" y="1174453"/>
                </a:lnTo>
                <a:lnTo>
                  <a:pt x="0" y="11744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920" t="-19928" r="-24094" b="-3008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251631" y="8571879"/>
            <a:ext cx="1372842" cy="1372842"/>
          </a:xfrm>
          <a:custGeom>
            <a:avLst/>
            <a:gdLst/>
            <a:ahLst/>
            <a:cxnLst/>
            <a:rect l="l" t="t" r="r" b="b"/>
            <a:pathLst>
              <a:path w="1372842" h="1372842">
                <a:moveTo>
                  <a:pt x="0" y="0"/>
                </a:moveTo>
                <a:lnTo>
                  <a:pt x="1372842" y="0"/>
                </a:lnTo>
                <a:lnTo>
                  <a:pt x="1372842" y="1372842"/>
                </a:lnTo>
                <a:lnTo>
                  <a:pt x="0" y="13728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4248" y="-283180"/>
            <a:ext cx="9636304" cy="9925033"/>
          </a:xfrm>
          <a:custGeom>
            <a:avLst/>
            <a:gdLst/>
            <a:ahLst/>
            <a:cxnLst/>
            <a:rect l="l" t="t" r="r" b="b"/>
            <a:pathLst>
              <a:path w="9636304" h="9925033">
                <a:moveTo>
                  <a:pt x="0" y="0"/>
                </a:moveTo>
                <a:lnTo>
                  <a:pt x="9636304" y="0"/>
                </a:lnTo>
                <a:lnTo>
                  <a:pt x="9636304" y="9925033"/>
                </a:lnTo>
                <a:lnTo>
                  <a:pt x="0" y="9925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179262" y="1560262"/>
            <a:ext cx="6929507" cy="4140381"/>
          </a:xfrm>
          <a:custGeom>
            <a:avLst/>
            <a:gdLst/>
            <a:ahLst/>
            <a:cxnLst/>
            <a:rect l="l" t="t" r="r" b="b"/>
            <a:pathLst>
              <a:path w="6929507" h="4140381">
                <a:moveTo>
                  <a:pt x="0" y="0"/>
                </a:moveTo>
                <a:lnTo>
                  <a:pt x="6929507" y="0"/>
                </a:lnTo>
                <a:lnTo>
                  <a:pt x="6929507" y="4140380"/>
                </a:lnTo>
                <a:lnTo>
                  <a:pt x="0" y="4140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179262" y="5856871"/>
            <a:ext cx="6929507" cy="4201014"/>
          </a:xfrm>
          <a:custGeom>
            <a:avLst/>
            <a:gdLst/>
            <a:ahLst/>
            <a:cxnLst/>
            <a:rect l="l" t="t" r="r" b="b"/>
            <a:pathLst>
              <a:path w="6929507" h="4201014">
                <a:moveTo>
                  <a:pt x="0" y="0"/>
                </a:moveTo>
                <a:lnTo>
                  <a:pt x="6929507" y="0"/>
                </a:lnTo>
                <a:lnTo>
                  <a:pt x="6929507" y="4201014"/>
                </a:lnTo>
                <a:lnTo>
                  <a:pt x="0" y="4201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4809" y="1495501"/>
            <a:ext cx="1174453" cy="1174453"/>
          </a:xfrm>
          <a:custGeom>
            <a:avLst/>
            <a:gdLst/>
            <a:ahLst/>
            <a:cxnLst/>
            <a:rect l="l" t="t" r="r" b="b"/>
            <a:pathLst>
              <a:path w="1174453" h="1174453">
                <a:moveTo>
                  <a:pt x="0" y="0"/>
                </a:moveTo>
                <a:lnTo>
                  <a:pt x="1174453" y="0"/>
                </a:lnTo>
                <a:lnTo>
                  <a:pt x="1174453" y="1174453"/>
                </a:lnTo>
                <a:lnTo>
                  <a:pt x="0" y="117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920" t="-19928" r="-24094" b="-3008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965123" y="1495501"/>
            <a:ext cx="7545113" cy="4140381"/>
          </a:xfrm>
          <a:custGeom>
            <a:avLst/>
            <a:gdLst/>
            <a:ahLst/>
            <a:cxnLst/>
            <a:rect l="l" t="t" r="r" b="b"/>
            <a:pathLst>
              <a:path w="7545113" h="4140381">
                <a:moveTo>
                  <a:pt x="0" y="0"/>
                </a:moveTo>
                <a:lnTo>
                  <a:pt x="7545113" y="0"/>
                </a:lnTo>
                <a:lnTo>
                  <a:pt x="7545113" y="4140381"/>
                </a:lnTo>
                <a:lnTo>
                  <a:pt x="0" y="4140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965123" y="5856871"/>
            <a:ext cx="7545113" cy="4130949"/>
          </a:xfrm>
          <a:custGeom>
            <a:avLst/>
            <a:gdLst/>
            <a:ahLst/>
            <a:cxnLst/>
            <a:rect l="l" t="t" r="r" b="b"/>
            <a:pathLst>
              <a:path w="7545113" h="4130949">
                <a:moveTo>
                  <a:pt x="0" y="0"/>
                </a:moveTo>
                <a:lnTo>
                  <a:pt x="7545113" y="0"/>
                </a:lnTo>
                <a:lnTo>
                  <a:pt x="7545113" y="4130949"/>
                </a:lnTo>
                <a:lnTo>
                  <a:pt x="0" y="41309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-163237" y="443403"/>
            <a:ext cx="18614474" cy="654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¿</a:t>
            </a:r>
            <a:r>
              <a:rPr lang="en-US" sz="4000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Cómo</a:t>
            </a:r>
            <a:r>
              <a:rPr lang="en-US" sz="400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se </a:t>
            </a:r>
            <a:r>
              <a:rPr lang="en-US" sz="4000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ve</a:t>
            </a:r>
            <a:r>
              <a:rPr lang="en-US" sz="400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la </a:t>
            </a:r>
            <a:r>
              <a:rPr lang="en-US" sz="4000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identidad</a:t>
            </a:r>
            <a:r>
              <a:rPr lang="en-US" sz="400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a </a:t>
            </a:r>
            <a:r>
              <a:rPr lang="en-US" sz="4000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través</a:t>
            </a:r>
            <a:r>
              <a:rPr lang="en-US" sz="400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los</a:t>
            </a:r>
            <a:r>
              <a:rPr lang="en-US" sz="400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adornos</a:t>
            </a:r>
            <a:r>
              <a:rPr lang="en-US" sz="400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corporales</a:t>
            </a:r>
            <a:r>
              <a:rPr lang="en-US" sz="400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?</a:t>
            </a:r>
          </a:p>
        </p:txBody>
      </p:sp>
      <p:sp>
        <p:nvSpPr>
          <p:cNvPr id="9" name="Freeform 9"/>
          <p:cNvSpPr/>
          <p:nvPr/>
        </p:nvSpPr>
        <p:spPr>
          <a:xfrm>
            <a:off x="17036155" y="1274512"/>
            <a:ext cx="948161" cy="1122353"/>
          </a:xfrm>
          <a:custGeom>
            <a:avLst/>
            <a:gdLst/>
            <a:ahLst/>
            <a:cxnLst/>
            <a:rect l="l" t="t" r="r" b="b"/>
            <a:pathLst>
              <a:path w="948161" h="1122353">
                <a:moveTo>
                  <a:pt x="0" y="0"/>
                </a:moveTo>
                <a:lnTo>
                  <a:pt x="948161" y="0"/>
                </a:lnTo>
                <a:lnTo>
                  <a:pt x="948161" y="1122353"/>
                </a:lnTo>
                <a:lnTo>
                  <a:pt x="0" y="11223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837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2133" y="7527663"/>
            <a:ext cx="8416234" cy="8668405"/>
          </a:xfrm>
          <a:custGeom>
            <a:avLst/>
            <a:gdLst/>
            <a:ahLst/>
            <a:cxnLst/>
            <a:rect l="l" t="t" r="r" b="b"/>
            <a:pathLst>
              <a:path w="8416234" h="8668405">
                <a:moveTo>
                  <a:pt x="0" y="0"/>
                </a:moveTo>
                <a:lnTo>
                  <a:pt x="8416233" y="0"/>
                </a:lnTo>
                <a:lnTo>
                  <a:pt x="8416233" y="8668406"/>
                </a:lnTo>
                <a:lnTo>
                  <a:pt x="0" y="866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838200" y="266700"/>
            <a:ext cx="6858000" cy="4419600"/>
          </a:xfrm>
          <a:custGeom>
            <a:avLst/>
            <a:gdLst/>
            <a:ahLst/>
            <a:cxnLst/>
            <a:rect l="l" t="t" r="r" b="b"/>
            <a:pathLst>
              <a:path w="6798326" h="4297562">
                <a:moveTo>
                  <a:pt x="0" y="0"/>
                </a:moveTo>
                <a:lnTo>
                  <a:pt x="6798326" y="0"/>
                </a:lnTo>
                <a:lnTo>
                  <a:pt x="6798326" y="4297562"/>
                </a:lnTo>
                <a:lnTo>
                  <a:pt x="0" y="4297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77" r="-838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838200" y="5179500"/>
            <a:ext cx="7249795" cy="4920726"/>
          </a:xfrm>
          <a:custGeom>
            <a:avLst/>
            <a:gdLst/>
            <a:ahLst/>
            <a:cxnLst/>
            <a:rect l="l" t="t" r="r" b="b"/>
            <a:pathLst>
              <a:path w="6401880" h="4768326">
                <a:moveTo>
                  <a:pt x="0" y="0"/>
                </a:moveTo>
                <a:lnTo>
                  <a:pt x="6401880" y="0"/>
                </a:lnTo>
                <a:lnTo>
                  <a:pt x="6401880" y="4768326"/>
                </a:lnTo>
                <a:lnTo>
                  <a:pt x="0" y="4768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148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744937" y="-114299"/>
            <a:ext cx="12457463" cy="10401300"/>
          </a:xfrm>
          <a:custGeom>
            <a:avLst/>
            <a:gdLst/>
            <a:ahLst/>
            <a:cxnLst/>
            <a:rect l="l" t="t" r="r" b="b"/>
            <a:pathLst>
              <a:path w="12324201" h="10113669">
                <a:moveTo>
                  <a:pt x="0" y="0"/>
                </a:moveTo>
                <a:lnTo>
                  <a:pt x="12324200" y="0"/>
                </a:lnTo>
                <a:lnTo>
                  <a:pt x="12324200" y="10113669"/>
                </a:lnTo>
                <a:lnTo>
                  <a:pt x="0" y="10113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8009" y="989342"/>
            <a:ext cx="6569959" cy="3694953"/>
          </a:xfrm>
          <a:custGeom>
            <a:avLst/>
            <a:gdLst/>
            <a:ahLst/>
            <a:cxnLst/>
            <a:rect l="l" t="t" r="r" b="b"/>
            <a:pathLst>
              <a:path w="6569959" h="3694953">
                <a:moveTo>
                  <a:pt x="0" y="0"/>
                </a:moveTo>
                <a:lnTo>
                  <a:pt x="6569959" y="0"/>
                </a:lnTo>
                <a:lnTo>
                  <a:pt x="6569959" y="3694953"/>
                </a:lnTo>
                <a:lnTo>
                  <a:pt x="0" y="369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28009" y="5600700"/>
            <a:ext cx="6569959" cy="3404339"/>
          </a:xfrm>
          <a:custGeom>
            <a:avLst/>
            <a:gdLst/>
            <a:ahLst/>
            <a:cxnLst/>
            <a:rect l="l" t="t" r="r" b="b"/>
            <a:pathLst>
              <a:path w="6569959" h="3404339">
                <a:moveTo>
                  <a:pt x="0" y="0"/>
                </a:moveTo>
                <a:lnTo>
                  <a:pt x="6569959" y="0"/>
                </a:lnTo>
                <a:lnTo>
                  <a:pt x="6569959" y="3404339"/>
                </a:lnTo>
                <a:lnTo>
                  <a:pt x="0" y="3404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9144000" y="3336417"/>
            <a:ext cx="8056577" cy="3614165"/>
          </a:xfrm>
          <a:custGeom>
            <a:avLst/>
            <a:gdLst/>
            <a:ahLst/>
            <a:cxnLst/>
            <a:rect l="l" t="t" r="r" b="b"/>
            <a:pathLst>
              <a:path w="8056577" h="3614165">
                <a:moveTo>
                  <a:pt x="0" y="0"/>
                </a:moveTo>
                <a:lnTo>
                  <a:pt x="8056576" y="0"/>
                </a:lnTo>
                <a:lnTo>
                  <a:pt x="8056576" y="3614166"/>
                </a:lnTo>
                <a:lnTo>
                  <a:pt x="0" y="361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5339561"/>
            <a:ext cx="11111926" cy="8202622"/>
          </a:xfrm>
          <a:custGeom>
            <a:avLst/>
            <a:gdLst/>
            <a:ahLst/>
            <a:cxnLst/>
            <a:rect l="l" t="t" r="r" b="b"/>
            <a:pathLst>
              <a:path w="11111926" h="8202622">
                <a:moveTo>
                  <a:pt x="0" y="0"/>
                </a:moveTo>
                <a:lnTo>
                  <a:pt x="11111926" y="0"/>
                </a:lnTo>
                <a:lnTo>
                  <a:pt x="11111926" y="8202622"/>
                </a:lnTo>
                <a:lnTo>
                  <a:pt x="0" y="820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3493371" y="1993274"/>
            <a:ext cx="11301259" cy="6300452"/>
          </a:xfrm>
          <a:custGeom>
            <a:avLst/>
            <a:gdLst/>
            <a:ahLst/>
            <a:cxnLst/>
            <a:rect l="l" t="t" r="r" b="b"/>
            <a:pathLst>
              <a:path w="11301259" h="6300452">
                <a:moveTo>
                  <a:pt x="0" y="0"/>
                </a:moveTo>
                <a:lnTo>
                  <a:pt x="11301258" y="0"/>
                </a:lnTo>
                <a:lnTo>
                  <a:pt x="11301258" y="6300452"/>
                </a:lnTo>
                <a:lnTo>
                  <a:pt x="0" y="6300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7468257" y="962025"/>
            <a:ext cx="335148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5525" b="1">
                <a:solidFill>
                  <a:srgbClr val="121212"/>
                </a:solidFill>
                <a:latin typeface="Telegraf Bold"/>
                <a:ea typeface="Telegraf Bold"/>
                <a:cs typeface="Telegraf Bold"/>
                <a:sym typeface="Telegraf Bold"/>
              </a:rPr>
              <a:t>Lista final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00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 rot="-5400000">
            <a:off x="-4114800" y="5138737"/>
            <a:ext cx="10287000" cy="0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083326" y="2052489"/>
            <a:ext cx="4121347" cy="6182021"/>
          </a:xfrm>
          <a:custGeom>
            <a:avLst/>
            <a:gdLst/>
            <a:ahLst/>
            <a:cxnLst/>
            <a:rect l="l" t="t" r="r" b="b"/>
            <a:pathLst>
              <a:path w="4121347" h="6182021">
                <a:moveTo>
                  <a:pt x="0" y="0"/>
                </a:moveTo>
                <a:lnTo>
                  <a:pt x="4121348" y="0"/>
                </a:lnTo>
                <a:lnTo>
                  <a:pt x="4121348" y="6182022"/>
                </a:lnTo>
                <a:lnTo>
                  <a:pt x="0" y="618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998008" y="381000"/>
            <a:ext cx="1429198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7550" b="1">
                <a:solidFill>
                  <a:srgbClr val="121212"/>
                </a:solidFill>
                <a:latin typeface="Telegraf Bold"/>
                <a:ea typeface="Telegraf Bold"/>
                <a:cs typeface="Telegraf Bold"/>
                <a:sym typeface="Telegraf Bold"/>
              </a:rPr>
              <a:t>Libro clásico - teoría general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76159" y="8634561"/>
            <a:ext cx="1335683" cy="48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121212"/>
                </a:solidFill>
                <a:latin typeface="Muli"/>
                <a:ea typeface="Muli"/>
                <a:cs typeface="Muli"/>
                <a:sym typeface="Muli"/>
              </a:rPr>
              <a:t>Habitus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9487" b="-2828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5375647" y="1028700"/>
            <a:ext cx="895014" cy="895014"/>
          </a:xfrm>
          <a:custGeom>
            <a:avLst/>
            <a:gdLst/>
            <a:ahLst/>
            <a:cxnLst/>
            <a:rect l="l" t="t" r="r" b="b"/>
            <a:pathLst>
              <a:path w="895014" h="895014">
                <a:moveTo>
                  <a:pt x="0" y="0"/>
                </a:moveTo>
                <a:lnTo>
                  <a:pt x="895014" y="0"/>
                </a:lnTo>
                <a:lnTo>
                  <a:pt x="895014" y="895014"/>
                </a:lnTo>
                <a:lnTo>
                  <a:pt x="0" y="895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95531" y="592390"/>
            <a:ext cx="6375042" cy="4114800"/>
          </a:xfrm>
          <a:custGeom>
            <a:avLst/>
            <a:gdLst/>
            <a:ahLst/>
            <a:cxnLst/>
            <a:rect l="l" t="t" r="r" b="b"/>
            <a:pathLst>
              <a:path w="6375042" h="4114800">
                <a:moveTo>
                  <a:pt x="0" y="0"/>
                </a:moveTo>
                <a:lnTo>
                  <a:pt x="6375042" y="0"/>
                </a:lnTo>
                <a:lnTo>
                  <a:pt x="63750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95532" y="5327895"/>
            <a:ext cx="6375042" cy="3354866"/>
          </a:xfrm>
          <a:custGeom>
            <a:avLst/>
            <a:gdLst/>
            <a:ahLst/>
            <a:cxnLst/>
            <a:rect l="l" t="t" r="r" b="b"/>
            <a:pathLst>
              <a:path w="6375042" h="3354866">
                <a:moveTo>
                  <a:pt x="0" y="0"/>
                </a:moveTo>
                <a:lnTo>
                  <a:pt x="6375042" y="0"/>
                </a:lnTo>
                <a:lnTo>
                  <a:pt x="6375042" y="3354866"/>
                </a:lnTo>
                <a:lnTo>
                  <a:pt x="0" y="3354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778657" y="592390"/>
            <a:ext cx="5850600" cy="2559638"/>
          </a:xfrm>
          <a:custGeom>
            <a:avLst/>
            <a:gdLst/>
            <a:ahLst/>
            <a:cxnLst/>
            <a:rect l="l" t="t" r="r" b="b"/>
            <a:pathLst>
              <a:path w="5850600" h="2559638">
                <a:moveTo>
                  <a:pt x="0" y="0"/>
                </a:moveTo>
                <a:lnTo>
                  <a:pt x="5850600" y="0"/>
                </a:lnTo>
                <a:lnTo>
                  <a:pt x="5850600" y="2559637"/>
                </a:lnTo>
                <a:lnTo>
                  <a:pt x="0" y="2559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6778658" y="3056777"/>
            <a:ext cx="5850600" cy="2691276"/>
          </a:xfrm>
          <a:custGeom>
            <a:avLst/>
            <a:gdLst/>
            <a:ahLst/>
            <a:cxnLst/>
            <a:rect l="l" t="t" r="r" b="b"/>
            <a:pathLst>
              <a:path w="5850600" h="2691276">
                <a:moveTo>
                  <a:pt x="0" y="0"/>
                </a:moveTo>
                <a:lnTo>
                  <a:pt x="5850600" y="0"/>
                </a:lnTo>
                <a:lnTo>
                  <a:pt x="5850600" y="2691277"/>
                </a:lnTo>
                <a:lnTo>
                  <a:pt x="0" y="2691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778657" y="5708366"/>
            <a:ext cx="5850600" cy="1075048"/>
          </a:xfrm>
          <a:custGeom>
            <a:avLst/>
            <a:gdLst/>
            <a:ahLst/>
            <a:cxnLst/>
            <a:rect l="l" t="t" r="r" b="b"/>
            <a:pathLst>
              <a:path w="5850600" h="1075048">
                <a:moveTo>
                  <a:pt x="0" y="0"/>
                </a:moveTo>
                <a:lnTo>
                  <a:pt x="5850600" y="0"/>
                </a:lnTo>
                <a:lnTo>
                  <a:pt x="5850600" y="1075048"/>
                </a:lnTo>
                <a:lnTo>
                  <a:pt x="0" y="10750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778658" y="6592914"/>
            <a:ext cx="5850600" cy="2947240"/>
          </a:xfrm>
          <a:custGeom>
            <a:avLst/>
            <a:gdLst/>
            <a:ahLst/>
            <a:cxnLst/>
            <a:rect l="l" t="t" r="r" b="b"/>
            <a:pathLst>
              <a:path w="5850600" h="2947240">
                <a:moveTo>
                  <a:pt x="0" y="0"/>
                </a:moveTo>
                <a:lnTo>
                  <a:pt x="5850600" y="0"/>
                </a:lnTo>
                <a:lnTo>
                  <a:pt x="5850600" y="2947240"/>
                </a:lnTo>
                <a:lnTo>
                  <a:pt x="0" y="2947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2778322" y="1680856"/>
            <a:ext cx="5263603" cy="2519950"/>
          </a:xfrm>
          <a:custGeom>
            <a:avLst/>
            <a:gdLst/>
            <a:ahLst/>
            <a:cxnLst/>
            <a:rect l="l" t="t" r="r" b="b"/>
            <a:pathLst>
              <a:path w="5263603" h="2519950">
                <a:moveTo>
                  <a:pt x="0" y="0"/>
                </a:moveTo>
                <a:lnTo>
                  <a:pt x="5263604" y="0"/>
                </a:lnTo>
                <a:lnTo>
                  <a:pt x="5263604" y="2519950"/>
                </a:lnTo>
                <a:lnTo>
                  <a:pt x="0" y="2519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2778322" y="4105556"/>
            <a:ext cx="5263603" cy="2677858"/>
          </a:xfrm>
          <a:custGeom>
            <a:avLst/>
            <a:gdLst/>
            <a:ahLst/>
            <a:cxnLst/>
            <a:rect l="l" t="t" r="r" b="b"/>
            <a:pathLst>
              <a:path w="5263603" h="2677858">
                <a:moveTo>
                  <a:pt x="0" y="0"/>
                </a:moveTo>
                <a:lnTo>
                  <a:pt x="5263604" y="0"/>
                </a:lnTo>
                <a:lnTo>
                  <a:pt x="5263604" y="2677858"/>
                </a:lnTo>
                <a:lnTo>
                  <a:pt x="0" y="26778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2778322" y="6688164"/>
            <a:ext cx="5263603" cy="684268"/>
          </a:xfrm>
          <a:custGeom>
            <a:avLst/>
            <a:gdLst/>
            <a:ahLst/>
            <a:cxnLst/>
            <a:rect l="l" t="t" r="r" b="b"/>
            <a:pathLst>
              <a:path w="5263603" h="684268">
                <a:moveTo>
                  <a:pt x="0" y="0"/>
                </a:moveTo>
                <a:lnTo>
                  <a:pt x="5263604" y="0"/>
                </a:lnTo>
                <a:lnTo>
                  <a:pt x="5263604" y="684268"/>
                </a:lnTo>
                <a:lnTo>
                  <a:pt x="0" y="6842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580494" y="749066"/>
            <a:ext cx="5605116" cy="395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9"/>
              </a:lnSpc>
            </a:pPr>
            <a:r>
              <a:rPr lang="en-US" sz="1691" b="1">
                <a:solidFill>
                  <a:srgbClr val="121212"/>
                </a:solidFill>
                <a:latin typeface="Telegraf Bold"/>
                <a:ea typeface="Telegraf Bold"/>
                <a:cs typeface="Telegraf Bold"/>
                <a:sym typeface="Telegraf Bold"/>
              </a:rPr>
              <a:t>### ROL </a:t>
            </a:r>
          </a:p>
          <a:p>
            <a:pPr algn="l">
              <a:lnSpc>
                <a:spcPts val="2029"/>
              </a:lnSpc>
            </a:pPr>
            <a:r>
              <a:rPr lang="en-US" sz="1691" b="1">
                <a:solidFill>
                  <a:srgbClr val="121212"/>
                </a:solidFill>
                <a:latin typeface="Telegraf Bold"/>
                <a:ea typeface="Telegraf Bold"/>
                <a:cs typeface="Telegraf Bold"/>
                <a:sym typeface="Telegraf Bold"/>
              </a:rPr>
              <a:t>Estudiante de pregrado de Arqueología que está escribiendo su tesis </a:t>
            </a:r>
          </a:p>
          <a:p>
            <a:pPr algn="l">
              <a:lnSpc>
                <a:spcPts val="2029"/>
              </a:lnSpc>
            </a:pPr>
            <a:r>
              <a:rPr lang="en-US" sz="1691" b="1">
                <a:solidFill>
                  <a:srgbClr val="121212"/>
                </a:solidFill>
                <a:latin typeface="Telegraf Bold"/>
                <a:ea typeface="Telegraf Bold"/>
                <a:cs typeface="Telegraf Bold"/>
                <a:sym typeface="Telegraf Bold"/>
              </a:rPr>
              <a:t>###CONTEXTO</a:t>
            </a:r>
          </a:p>
          <a:p>
            <a:pPr algn="l">
              <a:lnSpc>
                <a:spcPts val="2029"/>
              </a:lnSpc>
            </a:pPr>
            <a:r>
              <a:rPr lang="en-US" sz="1691" b="1">
                <a:solidFill>
                  <a:srgbClr val="121212"/>
                </a:solidFill>
                <a:latin typeface="Telegraf Bold"/>
                <a:ea typeface="Telegraf Bold"/>
                <a:cs typeface="Telegraf Bold"/>
                <a:sym typeface="Telegraf Bold"/>
              </a:rPr>
              <a:t> Revisión bibliográfica para una tesis sobre microestilos y microidentidades a través el adorno corporal tembetá en Chile central de la cultura Bato, del Periodo Alfarero Temprano. </a:t>
            </a:r>
          </a:p>
          <a:p>
            <a:pPr algn="l">
              <a:lnSpc>
                <a:spcPts val="2029"/>
              </a:lnSpc>
            </a:pPr>
            <a:r>
              <a:rPr lang="en-US" sz="1691" b="1">
                <a:solidFill>
                  <a:srgbClr val="121212"/>
                </a:solidFill>
                <a:latin typeface="Telegraf Bold"/>
                <a:ea typeface="Telegraf Bold"/>
                <a:cs typeface="Telegraf Bold"/>
                <a:sym typeface="Telegraf Bold"/>
              </a:rPr>
              <a:t>###INSTRUCCION</a:t>
            </a:r>
          </a:p>
          <a:p>
            <a:pPr algn="l">
              <a:lnSpc>
                <a:spcPts val="2029"/>
              </a:lnSpc>
            </a:pPr>
            <a:r>
              <a:rPr lang="en-US" sz="1691" b="1">
                <a:solidFill>
                  <a:srgbClr val="121212"/>
                </a:solidFill>
                <a:latin typeface="Telegraf Bold"/>
                <a:ea typeface="Telegraf Bold"/>
                <a:cs typeface="Telegraf Bold"/>
                <a:sym typeface="Telegraf Bold"/>
              </a:rPr>
              <a:t>¿Cuáles son las principales teorías sobre los adornos corporales y el habitus en ciencias sociales? </a:t>
            </a:r>
          </a:p>
          <a:p>
            <a:pPr algn="l">
              <a:lnSpc>
                <a:spcPts val="2029"/>
              </a:lnSpc>
            </a:pPr>
            <a:r>
              <a:rPr lang="en-US" sz="1691" b="1">
                <a:solidFill>
                  <a:srgbClr val="121212"/>
                </a:solidFill>
                <a:latin typeface="Telegraf Bold"/>
                <a:ea typeface="Telegraf Bold"/>
                <a:cs typeface="Telegraf Bold"/>
                <a:sym typeface="Telegraf Bold"/>
              </a:rPr>
              <a:t>- Razona paso a paso. </a:t>
            </a:r>
          </a:p>
          <a:p>
            <a:pPr algn="l">
              <a:lnSpc>
                <a:spcPts val="2029"/>
              </a:lnSpc>
            </a:pPr>
            <a:r>
              <a:rPr lang="en-US" sz="1691" b="1">
                <a:solidFill>
                  <a:srgbClr val="121212"/>
                </a:solidFill>
                <a:latin typeface="Telegraf Bold"/>
                <a:ea typeface="Telegraf Bold"/>
                <a:cs typeface="Telegraf Bold"/>
                <a:sym typeface="Telegraf Bold"/>
              </a:rPr>
              <a:t>- Debes tener la precisión de un joyero y no equivocarte en las referencias.</a:t>
            </a:r>
          </a:p>
          <a:p>
            <a:pPr algn="l">
              <a:lnSpc>
                <a:spcPts val="1353"/>
              </a:lnSpc>
            </a:pPr>
            <a:endParaRPr lang="en-US" sz="1691" b="1">
              <a:solidFill>
                <a:srgbClr val="121212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95532" y="8940642"/>
            <a:ext cx="1186787" cy="1199023"/>
          </a:xfrm>
          <a:custGeom>
            <a:avLst/>
            <a:gdLst/>
            <a:ahLst/>
            <a:cxnLst/>
            <a:rect l="l" t="t" r="r" b="b"/>
            <a:pathLst>
              <a:path w="1186787" h="1199023">
                <a:moveTo>
                  <a:pt x="0" y="0"/>
                </a:moveTo>
                <a:lnTo>
                  <a:pt x="1186787" y="0"/>
                </a:lnTo>
                <a:lnTo>
                  <a:pt x="1186787" y="1199023"/>
                </a:lnTo>
                <a:lnTo>
                  <a:pt x="0" y="11990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4371984"/>
            <a:ext cx="11592112" cy="11939442"/>
          </a:xfrm>
          <a:custGeom>
            <a:avLst/>
            <a:gdLst/>
            <a:ahLst/>
            <a:cxnLst/>
            <a:rect l="l" t="t" r="r" b="b"/>
            <a:pathLst>
              <a:path w="11592112" h="11939442">
                <a:moveTo>
                  <a:pt x="0" y="0"/>
                </a:moveTo>
                <a:lnTo>
                  <a:pt x="11592112" y="0"/>
                </a:lnTo>
                <a:lnTo>
                  <a:pt x="11592112" y="11939442"/>
                </a:lnTo>
                <a:lnTo>
                  <a:pt x="0" y="11939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511459" y="5801928"/>
            <a:ext cx="8416234" cy="8668405"/>
          </a:xfrm>
          <a:custGeom>
            <a:avLst/>
            <a:gdLst/>
            <a:ahLst/>
            <a:cxnLst/>
            <a:rect l="l" t="t" r="r" b="b"/>
            <a:pathLst>
              <a:path w="8416234" h="8668405">
                <a:moveTo>
                  <a:pt x="0" y="0"/>
                </a:moveTo>
                <a:lnTo>
                  <a:pt x="8416233" y="0"/>
                </a:lnTo>
                <a:lnTo>
                  <a:pt x="8416233" y="8668405"/>
                </a:lnTo>
                <a:lnTo>
                  <a:pt x="0" y="8668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916745" y="664583"/>
            <a:ext cx="7717952" cy="3743207"/>
          </a:xfrm>
          <a:custGeom>
            <a:avLst/>
            <a:gdLst/>
            <a:ahLst/>
            <a:cxnLst/>
            <a:rect l="l" t="t" r="r" b="b"/>
            <a:pathLst>
              <a:path w="7717952" h="3743207">
                <a:moveTo>
                  <a:pt x="0" y="0"/>
                </a:moveTo>
                <a:lnTo>
                  <a:pt x="7717952" y="0"/>
                </a:lnTo>
                <a:lnTo>
                  <a:pt x="7717952" y="3743207"/>
                </a:lnTo>
                <a:lnTo>
                  <a:pt x="0" y="3743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835513" y="764211"/>
            <a:ext cx="1661650" cy="397351"/>
          </a:xfrm>
          <a:custGeom>
            <a:avLst/>
            <a:gdLst/>
            <a:ahLst/>
            <a:cxnLst/>
            <a:rect l="l" t="t" r="r" b="b"/>
            <a:pathLst>
              <a:path w="1661650" h="397351">
                <a:moveTo>
                  <a:pt x="0" y="0"/>
                </a:moveTo>
                <a:lnTo>
                  <a:pt x="1661650" y="0"/>
                </a:lnTo>
                <a:lnTo>
                  <a:pt x="1661650" y="397351"/>
                </a:lnTo>
                <a:lnTo>
                  <a:pt x="0" y="397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414" t="-143547" r="-12233" b="-14673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16745" y="4407790"/>
            <a:ext cx="7717952" cy="3328367"/>
          </a:xfrm>
          <a:custGeom>
            <a:avLst/>
            <a:gdLst/>
            <a:ahLst/>
            <a:cxnLst/>
            <a:rect l="l" t="t" r="r" b="b"/>
            <a:pathLst>
              <a:path w="7717952" h="3328367">
                <a:moveTo>
                  <a:pt x="0" y="0"/>
                </a:moveTo>
                <a:lnTo>
                  <a:pt x="7717952" y="0"/>
                </a:lnTo>
                <a:lnTo>
                  <a:pt x="7717952" y="3328366"/>
                </a:lnTo>
                <a:lnTo>
                  <a:pt x="0" y="33283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16745" y="7736156"/>
            <a:ext cx="7717952" cy="1726892"/>
          </a:xfrm>
          <a:custGeom>
            <a:avLst/>
            <a:gdLst/>
            <a:ahLst/>
            <a:cxnLst/>
            <a:rect l="l" t="t" r="r" b="b"/>
            <a:pathLst>
              <a:path w="7717952" h="1726892">
                <a:moveTo>
                  <a:pt x="0" y="0"/>
                </a:moveTo>
                <a:lnTo>
                  <a:pt x="7717952" y="0"/>
                </a:lnTo>
                <a:lnTo>
                  <a:pt x="7717952" y="1726892"/>
                </a:lnTo>
                <a:lnTo>
                  <a:pt x="0" y="1726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834518" y="664583"/>
            <a:ext cx="7824447" cy="3579684"/>
          </a:xfrm>
          <a:custGeom>
            <a:avLst/>
            <a:gdLst/>
            <a:ahLst/>
            <a:cxnLst/>
            <a:rect l="l" t="t" r="r" b="b"/>
            <a:pathLst>
              <a:path w="7824447" h="3579684">
                <a:moveTo>
                  <a:pt x="0" y="0"/>
                </a:moveTo>
                <a:lnTo>
                  <a:pt x="7824447" y="0"/>
                </a:lnTo>
                <a:lnTo>
                  <a:pt x="7824447" y="3579684"/>
                </a:lnTo>
                <a:lnTo>
                  <a:pt x="0" y="3579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 descr="DeepSeek Integrations - Connect with voice and web chatbot"/>
          <p:cNvSpPr/>
          <p:nvPr/>
        </p:nvSpPr>
        <p:spPr>
          <a:xfrm>
            <a:off x="16856034" y="615558"/>
            <a:ext cx="802931" cy="802931"/>
          </a:xfrm>
          <a:custGeom>
            <a:avLst/>
            <a:gdLst/>
            <a:ahLst/>
            <a:cxnLst/>
            <a:rect l="l" t="t" r="r" b="b"/>
            <a:pathLst>
              <a:path w="802931" h="802931">
                <a:moveTo>
                  <a:pt x="0" y="0"/>
                </a:moveTo>
                <a:lnTo>
                  <a:pt x="802931" y="0"/>
                </a:lnTo>
                <a:lnTo>
                  <a:pt x="802931" y="802931"/>
                </a:lnTo>
                <a:lnTo>
                  <a:pt x="0" y="802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9834518" y="4244267"/>
            <a:ext cx="7824447" cy="2914606"/>
          </a:xfrm>
          <a:custGeom>
            <a:avLst/>
            <a:gdLst/>
            <a:ahLst/>
            <a:cxnLst/>
            <a:rect l="l" t="t" r="r" b="b"/>
            <a:pathLst>
              <a:path w="7824447" h="2914606">
                <a:moveTo>
                  <a:pt x="0" y="0"/>
                </a:moveTo>
                <a:lnTo>
                  <a:pt x="7824447" y="0"/>
                </a:lnTo>
                <a:lnTo>
                  <a:pt x="7824447" y="2914606"/>
                </a:lnTo>
                <a:lnTo>
                  <a:pt x="0" y="2914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834518" y="7158873"/>
            <a:ext cx="7824447" cy="2127900"/>
          </a:xfrm>
          <a:custGeom>
            <a:avLst/>
            <a:gdLst/>
            <a:ahLst/>
            <a:cxnLst/>
            <a:rect l="l" t="t" r="r" b="b"/>
            <a:pathLst>
              <a:path w="7824447" h="2127900">
                <a:moveTo>
                  <a:pt x="0" y="0"/>
                </a:moveTo>
                <a:lnTo>
                  <a:pt x="7824447" y="0"/>
                </a:lnTo>
                <a:lnTo>
                  <a:pt x="7824447" y="2127900"/>
                </a:lnTo>
                <a:lnTo>
                  <a:pt x="0" y="2127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622" b="-550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12606" y="5143502"/>
            <a:ext cx="7189941" cy="7189941"/>
          </a:xfrm>
          <a:custGeom>
            <a:avLst/>
            <a:gdLst/>
            <a:ahLst/>
            <a:cxnLst/>
            <a:rect l="l" t="t" r="r" b="b"/>
            <a:pathLst>
              <a:path w="7189941" h="7189941">
                <a:moveTo>
                  <a:pt x="0" y="0"/>
                </a:moveTo>
                <a:lnTo>
                  <a:pt x="7189942" y="0"/>
                </a:lnTo>
                <a:lnTo>
                  <a:pt x="7189942" y="7189941"/>
                </a:lnTo>
                <a:lnTo>
                  <a:pt x="0" y="71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2266204" y="-2920675"/>
            <a:ext cx="8416234" cy="8668405"/>
          </a:xfrm>
          <a:custGeom>
            <a:avLst/>
            <a:gdLst/>
            <a:ahLst/>
            <a:cxnLst/>
            <a:rect l="l" t="t" r="r" b="b"/>
            <a:pathLst>
              <a:path w="8416234" h="8668405">
                <a:moveTo>
                  <a:pt x="0" y="0"/>
                </a:moveTo>
                <a:lnTo>
                  <a:pt x="8416234" y="0"/>
                </a:lnTo>
                <a:lnTo>
                  <a:pt x="8416234" y="8668406"/>
                </a:lnTo>
                <a:lnTo>
                  <a:pt x="0" y="8668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637560" y="1881778"/>
            <a:ext cx="8138848" cy="3865953"/>
          </a:xfrm>
          <a:custGeom>
            <a:avLst/>
            <a:gdLst/>
            <a:ahLst/>
            <a:cxnLst/>
            <a:rect l="l" t="t" r="r" b="b"/>
            <a:pathLst>
              <a:path w="8138848" h="3865953">
                <a:moveTo>
                  <a:pt x="0" y="0"/>
                </a:moveTo>
                <a:lnTo>
                  <a:pt x="8138848" y="0"/>
                </a:lnTo>
                <a:lnTo>
                  <a:pt x="8138848" y="3865953"/>
                </a:lnTo>
                <a:lnTo>
                  <a:pt x="0" y="3865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 descr="DeepSeek Integrations - Connect with voice and web chatbot"/>
          <p:cNvSpPr/>
          <p:nvPr/>
        </p:nvSpPr>
        <p:spPr>
          <a:xfrm>
            <a:off x="8434278" y="1028700"/>
            <a:ext cx="1419444" cy="1419444"/>
          </a:xfrm>
          <a:custGeom>
            <a:avLst/>
            <a:gdLst/>
            <a:ahLst/>
            <a:cxnLst/>
            <a:rect l="l" t="t" r="r" b="b"/>
            <a:pathLst>
              <a:path w="1419444" h="1419444">
                <a:moveTo>
                  <a:pt x="0" y="0"/>
                </a:moveTo>
                <a:lnTo>
                  <a:pt x="1419444" y="0"/>
                </a:lnTo>
                <a:lnTo>
                  <a:pt x="1419444" y="1419444"/>
                </a:lnTo>
                <a:lnTo>
                  <a:pt x="0" y="1419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37560" y="5747731"/>
            <a:ext cx="8138848" cy="2614605"/>
          </a:xfrm>
          <a:custGeom>
            <a:avLst/>
            <a:gdLst/>
            <a:ahLst/>
            <a:cxnLst/>
            <a:rect l="l" t="t" r="r" b="b"/>
            <a:pathLst>
              <a:path w="8138848" h="2614605">
                <a:moveTo>
                  <a:pt x="0" y="0"/>
                </a:moveTo>
                <a:lnTo>
                  <a:pt x="8138848" y="0"/>
                </a:lnTo>
                <a:lnTo>
                  <a:pt x="8138848" y="2614605"/>
                </a:lnTo>
                <a:lnTo>
                  <a:pt x="0" y="26146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688163" y="2155884"/>
            <a:ext cx="7828694" cy="2436681"/>
          </a:xfrm>
          <a:custGeom>
            <a:avLst/>
            <a:gdLst/>
            <a:ahLst/>
            <a:cxnLst/>
            <a:rect l="l" t="t" r="r" b="b"/>
            <a:pathLst>
              <a:path w="7828694" h="2436681">
                <a:moveTo>
                  <a:pt x="0" y="0"/>
                </a:moveTo>
                <a:lnTo>
                  <a:pt x="7828694" y="0"/>
                </a:lnTo>
                <a:lnTo>
                  <a:pt x="7828694" y="2436681"/>
                </a:lnTo>
                <a:lnTo>
                  <a:pt x="0" y="24366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688163" y="4592565"/>
            <a:ext cx="7828694" cy="2925974"/>
          </a:xfrm>
          <a:custGeom>
            <a:avLst/>
            <a:gdLst/>
            <a:ahLst/>
            <a:cxnLst/>
            <a:rect l="l" t="t" r="r" b="b"/>
            <a:pathLst>
              <a:path w="7828694" h="2925974">
                <a:moveTo>
                  <a:pt x="0" y="0"/>
                </a:moveTo>
                <a:lnTo>
                  <a:pt x="7828694" y="0"/>
                </a:lnTo>
                <a:lnTo>
                  <a:pt x="7828694" y="2925974"/>
                </a:lnTo>
                <a:lnTo>
                  <a:pt x="0" y="2925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481" b="-1629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603735" y="1816100"/>
            <a:ext cx="5322054" cy="2880562"/>
          </a:xfrm>
          <a:custGeom>
            <a:avLst/>
            <a:gdLst/>
            <a:ahLst/>
            <a:cxnLst/>
            <a:rect l="l" t="t" r="r" b="b"/>
            <a:pathLst>
              <a:path w="5322054" h="2880562">
                <a:moveTo>
                  <a:pt x="0" y="0"/>
                </a:moveTo>
                <a:lnTo>
                  <a:pt x="5322053" y="0"/>
                </a:lnTo>
                <a:lnTo>
                  <a:pt x="5322053" y="2880562"/>
                </a:lnTo>
                <a:lnTo>
                  <a:pt x="0" y="288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4998823" y="1911350"/>
            <a:ext cx="786169" cy="794274"/>
          </a:xfrm>
          <a:custGeom>
            <a:avLst/>
            <a:gdLst/>
            <a:ahLst/>
            <a:cxnLst/>
            <a:rect l="l" t="t" r="r" b="b"/>
            <a:pathLst>
              <a:path w="786169" h="794274">
                <a:moveTo>
                  <a:pt x="0" y="0"/>
                </a:moveTo>
                <a:lnTo>
                  <a:pt x="786168" y="0"/>
                </a:lnTo>
                <a:lnTo>
                  <a:pt x="786168" y="794274"/>
                </a:lnTo>
                <a:lnTo>
                  <a:pt x="0" y="794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03735" y="4601412"/>
            <a:ext cx="5322054" cy="2661027"/>
          </a:xfrm>
          <a:custGeom>
            <a:avLst/>
            <a:gdLst/>
            <a:ahLst/>
            <a:cxnLst/>
            <a:rect l="l" t="t" r="r" b="b"/>
            <a:pathLst>
              <a:path w="5322054" h="2661027">
                <a:moveTo>
                  <a:pt x="0" y="0"/>
                </a:moveTo>
                <a:lnTo>
                  <a:pt x="5322053" y="0"/>
                </a:lnTo>
                <a:lnTo>
                  <a:pt x="5322053" y="2661027"/>
                </a:lnTo>
                <a:lnTo>
                  <a:pt x="0" y="2661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03735" y="7167189"/>
            <a:ext cx="5322054" cy="2727553"/>
          </a:xfrm>
          <a:custGeom>
            <a:avLst/>
            <a:gdLst/>
            <a:ahLst/>
            <a:cxnLst/>
            <a:rect l="l" t="t" r="r" b="b"/>
            <a:pathLst>
              <a:path w="5322054" h="2727553">
                <a:moveTo>
                  <a:pt x="0" y="0"/>
                </a:moveTo>
                <a:lnTo>
                  <a:pt x="5322053" y="0"/>
                </a:lnTo>
                <a:lnTo>
                  <a:pt x="5322053" y="2727552"/>
                </a:lnTo>
                <a:lnTo>
                  <a:pt x="0" y="2727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6454336" y="1911350"/>
            <a:ext cx="5379328" cy="2521560"/>
          </a:xfrm>
          <a:custGeom>
            <a:avLst/>
            <a:gdLst/>
            <a:ahLst/>
            <a:cxnLst/>
            <a:rect l="l" t="t" r="r" b="b"/>
            <a:pathLst>
              <a:path w="5379328" h="2521560">
                <a:moveTo>
                  <a:pt x="0" y="0"/>
                </a:moveTo>
                <a:lnTo>
                  <a:pt x="5379328" y="0"/>
                </a:lnTo>
                <a:lnTo>
                  <a:pt x="5379328" y="2521560"/>
                </a:lnTo>
                <a:lnTo>
                  <a:pt x="0" y="2521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454336" y="4337660"/>
            <a:ext cx="5379328" cy="2837596"/>
          </a:xfrm>
          <a:custGeom>
            <a:avLst/>
            <a:gdLst/>
            <a:ahLst/>
            <a:cxnLst/>
            <a:rect l="l" t="t" r="r" b="b"/>
            <a:pathLst>
              <a:path w="5379328" h="2837596">
                <a:moveTo>
                  <a:pt x="0" y="0"/>
                </a:moveTo>
                <a:lnTo>
                  <a:pt x="5379328" y="0"/>
                </a:lnTo>
                <a:lnTo>
                  <a:pt x="5379328" y="2837596"/>
                </a:lnTo>
                <a:lnTo>
                  <a:pt x="0" y="2837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454336" y="7035359"/>
            <a:ext cx="5379328" cy="2790526"/>
          </a:xfrm>
          <a:custGeom>
            <a:avLst/>
            <a:gdLst/>
            <a:ahLst/>
            <a:cxnLst/>
            <a:rect l="l" t="t" r="r" b="b"/>
            <a:pathLst>
              <a:path w="5379328" h="2790526">
                <a:moveTo>
                  <a:pt x="0" y="0"/>
                </a:moveTo>
                <a:lnTo>
                  <a:pt x="5379328" y="0"/>
                </a:lnTo>
                <a:lnTo>
                  <a:pt x="5379328" y="2790527"/>
                </a:lnTo>
                <a:lnTo>
                  <a:pt x="0" y="27905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2357539" y="3630564"/>
            <a:ext cx="5379328" cy="3025872"/>
          </a:xfrm>
          <a:custGeom>
            <a:avLst/>
            <a:gdLst/>
            <a:ahLst/>
            <a:cxnLst/>
            <a:rect l="l" t="t" r="r" b="b"/>
            <a:pathLst>
              <a:path w="5379328" h="3025872">
                <a:moveTo>
                  <a:pt x="0" y="0"/>
                </a:moveTo>
                <a:lnTo>
                  <a:pt x="5379328" y="0"/>
                </a:lnTo>
                <a:lnTo>
                  <a:pt x="5379328" y="3025872"/>
                </a:lnTo>
                <a:lnTo>
                  <a:pt x="0" y="3025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603735" y="990600"/>
            <a:ext cx="1708053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925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¿Qué otras disciplinas o teorías me recomiendas para estudiar el tema que te he planteado?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9748" y="5952797"/>
            <a:ext cx="8416234" cy="8668405"/>
          </a:xfrm>
          <a:custGeom>
            <a:avLst/>
            <a:gdLst/>
            <a:ahLst/>
            <a:cxnLst/>
            <a:rect l="l" t="t" r="r" b="b"/>
            <a:pathLst>
              <a:path w="8416234" h="8668405">
                <a:moveTo>
                  <a:pt x="0" y="0"/>
                </a:moveTo>
                <a:lnTo>
                  <a:pt x="8416233" y="0"/>
                </a:lnTo>
                <a:lnTo>
                  <a:pt x="8416233" y="8668406"/>
                </a:lnTo>
                <a:lnTo>
                  <a:pt x="0" y="866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7713647">
            <a:off x="13051183" y="-2487945"/>
            <a:ext cx="8416234" cy="8668405"/>
          </a:xfrm>
          <a:custGeom>
            <a:avLst/>
            <a:gdLst/>
            <a:ahLst/>
            <a:cxnLst/>
            <a:rect l="l" t="t" r="r" b="b"/>
            <a:pathLst>
              <a:path w="8416234" h="8668405">
                <a:moveTo>
                  <a:pt x="0" y="0"/>
                </a:moveTo>
                <a:lnTo>
                  <a:pt x="8416234" y="0"/>
                </a:lnTo>
                <a:lnTo>
                  <a:pt x="8416234" y="8668405"/>
                </a:lnTo>
                <a:lnTo>
                  <a:pt x="0" y="8668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98352" y="356704"/>
            <a:ext cx="2040017" cy="1343992"/>
          </a:xfrm>
          <a:custGeom>
            <a:avLst/>
            <a:gdLst/>
            <a:ahLst/>
            <a:cxnLst/>
            <a:rect l="l" t="t" r="r" b="b"/>
            <a:pathLst>
              <a:path w="2040017" h="1343992">
                <a:moveTo>
                  <a:pt x="0" y="0"/>
                </a:moveTo>
                <a:lnTo>
                  <a:pt x="2040017" y="0"/>
                </a:lnTo>
                <a:lnTo>
                  <a:pt x="2040017" y="1343992"/>
                </a:lnTo>
                <a:lnTo>
                  <a:pt x="0" y="1343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71" t="-11806" r="-9353" b="-1914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70983" y="1681862"/>
            <a:ext cx="7573017" cy="3909570"/>
          </a:xfrm>
          <a:custGeom>
            <a:avLst/>
            <a:gdLst/>
            <a:ahLst/>
            <a:cxnLst/>
            <a:rect l="l" t="t" r="r" b="b"/>
            <a:pathLst>
              <a:path w="7573017" h="3909570">
                <a:moveTo>
                  <a:pt x="0" y="0"/>
                </a:moveTo>
                <a:lnTo>
                  <a:pt x="7573017" y="0"/>
                </a:lnTo>
                <a:lnTo>
                  <a:pt x="7573017" y="3909570"/>
                </a:lnTo>
                <a:lnTo>
                  <a:pt x="0" y="390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65447" y="5591432"/>
            <a:ext cx="7578553" cy="4196624"/>
          </a:xfrm>
          <a:custGeom>
            <a:avLst/>
            <a:gdLst/>
            <a:ahLst/>
            <a:cxnLst/>
            <a:rect l="l" t="t" r="r" b="b"/>
            <a:pathLst>
              <a:path w="7578553" h="4196624">
                <a:moveTo>
                  <a:pt x="0" y="0"/>
                </a:moveTo>
                <a:lnTo>
                  <a:pt x="7578553" y="0"/>
                </a:lnTo>
                <a:lnTo>
                  <a:pt x="7578553" y="4196624"/>
                </a:lnTo>
                <a:lnTo>
                  <a:pt x="0" y="4196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036983" y="2539078"/>
            <a:ext cx="7390938" cy="3935675"/>
          </a:xfrm>
          <a:custGeom>
            <a:avLst/>
            <a:gdLst/>
            <a:ahLst/>
            <a:cxnLst/>
            <a:rect l="l" t="t" r="r" b="b"/>
            <a:pathLst>
              <a:path w="7390938" h="3935675">
                <a:moveTo>
                  <a:pt x="0" y="0"/>
                </a:moveTo>
                <a:lnTo>
                  <a:pt x="7390938" y="0"/>
                </a:lnTo>
                <a:lnTo>
                  <a:pt x="7390938" y="3935675"/>
                </a:lnTo>
                <a:lnTo>
                  <a:pt x="0" y="39356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036983" y="6474753"/>
            <a:ext cx="7390938" cy="2614544"/>
          </a:xfrm>
          <a:custGeom>
            <a:avLst/>
            <a:gdLst/>
            <a:ahLst/>
            <a:cxnLst/>
            <a:rect l="l" t="t" r="r" b="b"/>
            <a:pathLst>
              <a:path w="7390938" h="2614544">
                <a:moveTo>
                  <a:pt x="0" y="0"/>
                </a:moveTo>
                <a:lnTo>
                  <a:pt x="7390938" y="0"/>
                </a:lnTo>
                <a:lnTo>
                  <a:pt x="7390938" y="2614544"/>
                </a:lnTo>
                <a:lnTo>
                  <a:pt x="0" y="26145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3653" y="2502416"/>
            <a:ext cx="5500926" cy="2097228"/>
          </a:xfrm>
          <a:custGeom>
            <a:avLst/>
            <a:gdLst/>
            <a:ahLst/>
            <a:cxnLst/>
            <a:rect l="l" t="t" r="r" b="b"/>
            <a:pathLst>
              <a:path w="5500926" h="2097228">
                <a:moveTo>
                  <a:pt x="0" y="0"/>
                </a:moveTo>
                <a:lnTo>
                  <a:pt x="5500925" y="0"/>
                </a:lnTo>
                <a:lnTo>
                  <a:pt x="5500925" y="2097228"/>
                </a:lnTo>
                <a:lnTo>
                  <a:pt x="0" y="209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23653" y="4521580"/>
            <a:ext cx="5500926" cy="2476256"/>
          </a:xfrm>
          <a:custGeom>
            <a:avLst/>
            <a:gdLst/>
            <a:ahLst/>
            <a:cxnLst/>
            <a:rect l="l" t="t" r="r" b="b"/>
            <a:pathLst>
              <a:path w="5500926" h="2476256">
                <a:moveTo>
                  <a:pt x="0" y="0"/>
                </a:moveTo>
                <a:lnTo>
                  <a:pt x="5500925" y="0"/>
                </a:lnTo>
                <a:lnTo>
                  <a:pt x="5500925" y="2476256"/>
                </a:lnTo>
                <a:lnTo>
                  <a:pt x="0" y="247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21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340970" y="6714797"/>
            <a:ext cx="8416234" cy="8668405"/>
            <a:chOff x="0" y="0"/>
            <a:chExt cx="11221645" cy="115578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21645" cy="11557874"/>
            </a:xfrm>
            <a:custGeom>
              <a:avLst/>
              <a:gdLst/>
              <a:ahLst/>
              <a:cxnLst/>
              <a:rect l="l" t="t" r="r" b="b"/>
              <a:pathLst>
                <a:path w="11221645" h="11557874">
                  <a:moveTo>
                    <a:pt x="0" y="0"/>
                  </a:moveTo>
                  <a:lnTo>
                    <a:pt x="11221645" y="0"/>
                  </a:lnTo>
                  <a:lnTo>
                    <a:pt x="11221645" y="11557874"/>
                  </a:lnTo>
                  <a:lnTo>
                    <a:pt x="0" y="11557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110244" y="199135"/>
              <a:ext cx="7334568" cy="1284668"/>
            </a:xfrm>
            <a:custGeom>
              <a:avLst/>
              <a:gdLst/>
              <a:ahLst/>
              <a:cxnLst/>
              <a:rect l="l" t="t" r="r" b="b"/>
              <a:pathLst>
                <a:path w="7334568" h="1284668">
                  <a:moveTo>
                    <a:pt x="0" y="0"/>
                  </a:moveTo>
                  <a:lnTo>
                    <a:pt x="7334567" y="0"/>
                  </a:lnTo>
                  <a:lnTo>
                    <a:pt x="7334567" y="1284668"/>
                  </a:lnTo>
                  <a:lnTo>
                    <a:pt x="0" y="1284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134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6393537" y="1646974"/>
            <a:ext cx="5500926" cy="2413531"/>
          </a:xfrm>
          <a:custGeom>
            <a:avLst/>
            <a:gdLst/>
            <a:ahLst/>
            <a:cxnLst/>
            <a:rect l="l" t="t" r="r" b="b"/>
            <a:pathLst>
              <a:path w="5500926" h="2413531">
                <a:moveTo>
                  <a:pt x="0" y="0"/>
                </a:moveTo>
                <a:lnTo>
                  <a:pt x="5500926" y="0"/>
                </a:lnTo>
                <a:lnTo>
                  <a:pt x="5500926" y="2413531"/>
                </a:lnTo>
                <a:lnTo>
                  <a:pt x="0" y="24135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393537" y="4060505"/>
            <a:ext cx="5500926" cy="2165989"/>
          </a:xfrm>
          <a:custGeom>
            <a:avLst/>
            <a:gdLst/>
            <a:ahLst/>
            <a:cxnLst/>
            <a:rect l="l" t="t" r="r" b="b"/>
            <a:pathLst>
              <a:path w="5500926" h="2165989">
                <a:moveTo>
                  <a:pt x="0" y="0"/>
                </a:moveTo>
                <a:lnTo>
                  <a:pt x="5500926" y="0"/>
                </a:lnTo>
                <a:lnTo>
                  <a:pt x="5500926" y="2165990"/>
                </a:lnTo>
                <a:lnTo>
                  <a:pt x="0" y="2165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393537" y="6195159"/>
            <a:ext cx="5500926" cy="2110980"/>
          </a:xfrm>
          <a:custGeom>
            <a:avLst/>
            <a:gdLst/>
            <a:ahLst/>
            <a:cxnLst/>
            <a:rect l="l" t="t" r="r" b="b"/>
            <a:pathLst>
              <a:path w="5500926" h="2110980">
                <a:moveTo>
                  <a:pt x="0" y="0"/>
                </a:moveTo>
                <a:lnTo>
                  <a:pt x="5500926" y="0"/>
                </a:lnTo>
                <a:lnTo>
                  <a:pt x="5500926" y="2110980"/>
                </a:lnTo>
                <a:lnTo>
                  <a:pt x="0" y="2110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2361188" y="3948479"/>
            <a:ext cx="5489889" cy="2175368"/>
          </a:xfrm>
          <a:custGeom>
            <a:avLst/>
            <a:gdLst/>
            <a:ahLst/>
            <a:cxnLst/>
            <a:rect l="l" t="t" r="r" b="b"/>
            <a:pathLst>
              <a:path w="5489889" h="2175368">
                <a:moveTo>
                  <a:pt x="0" y="0"/>
                </a:moveTo>
                <a:lnTo>
                  <a:pt x="5489888" y="0"/>
                </a:lnTo>
                <a:lnTo>
                  <a:pt x="5489888" y="2175368"/>
                </a:lnTo>
                <a:lnTo>
                  <a:pt x="0" y="21753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2361188" y="1567240"/>
            <a:ext cx="5489889" cy="2381239"/>
          </a:xfrm>
          <a:custGeom>
            <a:avLst/>
            <a:gdLst/>
            <a:ahLst/>
            <a:cxnLst/>
            <a:rect l="l" t="t" r="r" b="b"/>
            <a:pathLst>
              <a:path w="5489889" h="2381239">
                <a:moveTo>
                  <a:pt x="0" y="0"/>
                </a:moveTo>
                <a:lnTo>
                  <a:pt x="5489888" y="0"/>
                </a:lnTo>
                <a:lnTo>
                  <a:pt x="5489888" y="2381239"/>
                </a:lnTo>
                <a:lnTo>
                  <a:pt x="0" y="23812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2361188" y="6028597"/>
            <a:ext cx="5489889" cy="2319478"/>
          </a:xfrm>
          <a:custGeom>
            <a:avLst/>
            <a:gdLst/>
            <a:ahLst/>
            <a:cxnLst/>
            <a:rect l="l" t="t" r="r" b="b"/>
            <a:pathLst>
              <a:path w="5489889" h="2319478">
                <a:moveTo>
                  <a:pt x="0" y="0"/>
                </a:moveTo>
                <a:lnTo>
                  <a:pt x="5489888" y="0"/>
                </a:lnTo>
                <a:lnTo>
                  <a:pt x="5489888" y="2319478"/>
                </a:lnTo>
                <a:lnTo>
                  <a:pt x="0" y="23194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 descr="DeepSeek Integrations - Connect with voice and web chatbot"/>
          <p:cNvSpPr/>
          <p:nvPr/>
        </p:nvSpPr>
        <p:spPr>
          <a:xfrm>
            <a:off x="318978" y="857518"/>
            <a:ext cx="1419444" cy="1419444"/>
          </a:xfrm>
          <a:custGeom>
            <a:avLst/>
            <a:gdLst/>
            <a:ahLst/>
            <a:cxnLst/>
            <a:rect l="l" t="t" r="r" b="b"/>
            <a:pathLst>
              <a:path w="1419444" h="1419444">
                <a:moveTo>
                  <a:pt x="0" y="0"/>
                </a:moveTo>
                <a:lnTo>
                  <a:pt x="1419444" y="0"/>
                </a:lnTo>
                <a:lnTo>
                  <a:pt x="1419444" y="1419444"/>
                </a:lnTo>
                <a:lnTo>
                  <a:pt x="0" y="14194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9748" y="5952797"/>
            <a:ext cx="8416234" cy="8668405"/>
          </a:xfrm>
          <a:custGeom>
            <a:avLst/>
            <a:gdLst/>
            <a:ahLst/>
            <a:cxnLst/>
            <a:rect l="l" t="t" r="r" b="b"/>
            <a:pathLst>
              <a:path w="8416234" h="8668405">
                <a:moveTo>
                  <a:pt x="0" y="0"/>
                </a:moveTo>
                <a:lnTo>
                  <a:pt x="8416233" y="0"/>
                </a:lnTo>
                <a:lnTo>
                  <a:pt x="8416233" y="8668406"/>
                </a:lnTo>
                <a:lnTo>
                  <a:pt x="0" y="866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3789783" y="-4008718"/>
            <a:ext cx="8416234" cy="8668405"/>
          </a:xfrm>
          <a:custGeom>
            <a:avLst/>
            <a:gdLst/>
            <a:ahLst/>
            <a:cxnLst/>
            <a:rect l="l" t="t" r="r" b="b"/>
            <a:pathLst>
              <a:path w="8416234" h="8668405">
                <a:moveTo>
                  <a:pt x="0" y="0"/>
                </a:moveTo>
                <a:lnTo>
                  <a:pt x="8416234" y="0"/>
                </a:lnTo>
                <a:lnTo>
                  <a:pt x="8416234" y="8668405"/>
                </a:lnTo>
                <a:lnTo>
                  <a:pt x="0" y="8668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564850" y="2329550"/>
            <a:ext cx="9724282" cy="5627901"/>
          </a:xfrm>
          <a:custGeom>
            <a:avLst/>
            <a:gdLst/>
            <a:ahLst/>
            <a:cxnLst/>
            <a:rect l="l" t="t" r="r" b="b"/>
            <a:pathLst>
              <a:path w="9724282" h="5627901">
                <a:moveTo>
                  <a:pt x="0" y="0"/>
                </a:moveTo>
                <a:lnTo>
                  <a:pt x="9724282" y="0"/>
                </a:lnTo>
                <a:lnTo>
                  <a:pt x="9724282" y="5627900"/>
                </a:lnTo>
                <a:lnTo>
                  <a:pt x="0" y="5627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476" t="-26321" r="-1449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0927170" y="1514475"/>
            <a:ext cx="6546485" cy="789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## INSTRUCCIÓN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Genera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una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tabla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comparativa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detallada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formato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Excel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sobre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las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principales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teorías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que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abordan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el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cuerpo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, la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identidad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y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los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adornos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corporales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. Para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cada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teoría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,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incluye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los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siguientes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elementos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: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endParaRPr lang="en-US" sz="1802" b="1" dirty="0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### OUTPUT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-Nombre de la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teoría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y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autor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/a (con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año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de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publicación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). -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Conceptos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principales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(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definir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brevemente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qué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postula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cada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teoría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sobre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la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colaboración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artística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).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-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Énfasis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teórico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(¿En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qué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aspectos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se centra? ¿Pone 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énfasis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redes,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poder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,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industria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,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autenticidad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,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mediación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,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improvisación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, etc.?).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- Similitudes con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otras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teorías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(¿Con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qué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otras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perspectivas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guarda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relación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y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qué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coinciden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?).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-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Diferencias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con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otras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teorías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(¿En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qué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se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distancia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de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otras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perspectivas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y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cuál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es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su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aporte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distintivo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?).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- Keywords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esenciales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(para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facilitar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la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búsqueda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y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categorización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de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información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bibliografía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y bases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 de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datos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).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Entrégamelas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inglés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.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endParaRPr lang="en-US" sz="1802" b="1" dirty="0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### INPUT: </a:t>
            </a:r>
          </a:p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Revisión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bibliográfica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para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una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tesis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sobre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microestilos y microidentidades a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través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el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adorno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corporal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tembetá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Chile central de la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cultura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Bato, del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Periodo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1802" b="1" dirty="0" err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Alfarero</a:t>
            </a:r>
            <a:r>
              <a:rPr lang="en-US" sz="1802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Temprano.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458</Words>
  <Application>Microsoft Office PowerPoint</Application>
  <PresentationFormat>Personalizado</PresentationFormat>
  <Paragraphs>47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Telegraf Bold</vt:lpstr>
      <vt:lpstr>Calibri</vt:lpstr>
      <vt:lpstr>Muli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OFC final.pptx</dc:title>
  <cp:lastModifiedBy>millaray zamorano</cp:lastModifiedBy>
  <cp:revision>2</cp:revision>
  <dcterms:created xsi:type="dcterms:W3CDTF">2006-08-16T00:00:00Z</dcterms:created>
  <dcterms:modified xsi:type="dcterms:W3CDTF">2025-05-22T21:40:52Z</dcterms:modified>
  <dc:identifier>DAGnjS9OW9Q</dc:identifier>
</cp:coreProperties>
</file>